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  <p:embeddedFont>
      <p:font typeface="Source Code Pro"/>
      <p:regular r:id="rId45"/>
      <p:bold r:id="rId46"/>
      <p:italic r:id="rId47"/>
      <p:boldItalic r:id="rId48"/>
    </p:embeddedFont>
    <p:embeddedFont>
      <p:font typeface="Oswald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1011D9-2C17-4620-ACE4-6C0716654B22}">
  <a:tblStyle styleId="{891011D9-2C17-4620-ACE4-6C0716654B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44" Type="http://schemas.openxmlformats.org/officeDocument/2006/relationships/font" Target="fonts/Roboto-boldItalic.fntdata"/><Relationship Id="rId43" Type="http://schemas.openxmlformats.org/officeDocument/2006/relationships/font" Target="fonts/Roboto-italic.fntdata"/><Relationship Id="rId46" Type="http://schemas.openxmlformats.org/officeDocument/2006/relationships/font" Target="fonts/SourceCodePro-bold.fntdata"/><Relationship Id="rId45" Type="http://schemas.openxmlformats.org/officeDocument/2006/relationships/font" Target="fonts/SourceCodePr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SourceCodePro-boldItalic.fntdata"/><Relationship Id="rId47" Type="http://schemas.openxmlformats.org/officeDocument/2006/relationships/font" Target="fonts/SourceCodePro-italic.fntdata"/><Relationship Id="rId49" Type="http://schemas.openxmlformats.org/officeDocument/2006/relationships/font" Target="fonts/Oswa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Oswa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60bce83d7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60bce83d7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f449c66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f449c66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f449c665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0f449c665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f449c665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0f449c665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60bce83d7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60bce83d7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0c50acac2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0c50acac2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be057ff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cbe057ff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c50acac2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0c50acac2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f449c665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0f449c665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cbe057f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cbe057f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5ebb3776b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5ebb3776b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d53ac2f0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d53ac2f0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768adf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768adf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dd6a32e0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dd6a32e0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cbe057ff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cbe057ff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e0454f4f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e0454f4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d53ac2f0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d53ac2f0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0fe37db0c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0fe37db0c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cbe057ff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cbe057ff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d53ac2f0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d53ac2f0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bb768adf5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bb768adf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bd9fe65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bd9fe65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0fe37db0c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0fe37db0c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0fc09315c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0fc09315c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bdaf02fb0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bdaf02fb0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0fc09315c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0fc09315c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dd2b8799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7dd2b8799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5ebb3776b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5ebb3776b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5ebb3776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5ebb3776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5ebb3776b_0_1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5ebb3776b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5ebb3776b_0_1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5ebb3776b_0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5ebb3776b_0_1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5ebb3776b_0_1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60bce83d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60bce83d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9" Type="http://schemas.openxmlformats.org/officeDocument/2006/relationships/image" Target="../media/image15.jpg"/><Relationship Id="rId5" Type="http://schemas.openxmlformats.org/officeDocument/2006/relationships/image" Target="../media/image8.jpg"/><Relationship Id="rId6" Type="http://schemas.openxmlformats.org/officeDocument/2006/relationships/image" Target="../media/image7.jpg"/><Relationship Id="rId7" Type="http://schemas.openxmlformats.org/officeDocument/2006/relationships/image" Target="../media/image2.jpg"/><Relationship Id="rId8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jpg"/><Relationship Id="rId10" Type="http://schemas.openxmlformats.org/officeDocument/2006/relationships/image" Target="../media/image34.jpg"/><Relationship Id="rId13" Type="http://schemas.openxmlformats.org/officeDocument/2006/relationships/image" Target="../media/image14.png"/><Relationship Id="rId1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9.jpg"/><Relationship Id="rId9" Type="http://schemas.openxmlformats.org/officeDocument/2006/relationships/image" Target="../media/image24.jpg"/><Relationship Id="rId14" Type="http://schemas.openxmlformats.org/officeDocument/2006/relationships/image" Target="../media/image17.png"/><Relationship Id="rId5" Type="http://schemas.openxmlformats.org/officeDocument/2006/relationships/image" Target="../media/image22.jpg"/><Relationship Id="rId6" Type="http://schemas.openxmlformats.org/officeDocument/2006/relationships/image" Target="../media/image32.jpg"/><Relationship Id="rId7" Type="http://schemas.openxmlformats.org/officeDocument/2006/relationships/image" Target="../media/image27.jpg"/><Relationship Id="rId8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3.jpg"/><Relationship Id="rId6" Type="http://schemas.openxmlformats.org/officeDocument/2006/relationships/image" Target="../media/image4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26.jpg"/><Relationship Id="rId9" Type="http://schemas.openxmlformats.org/officeDocument/2006/relationships/image" Target="../media/image30.jpg"/><Relationship Id="rId5" Type="http://schemas.openxmlformats.org/officeDocument/2006/relationships/image" Target="../media/image40.jpg"/><Relationship Id="rId6" Type="http://schemas.openxmlformats.org/officeDocument/2006/relationships/image" Target="../media/image31.jpg"/><Relationship Id="rId7" Type="http://schemas.openxmlformats.org/officeDocument/2006/relationships/image" Target="../media/image37.jpg"/><Relationship Id="rId8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NX0ibj8n9XcPqlM-AroRSTmiueU3-hMM/view" TargetMode="External"/><Relationship Id="rId4" Type="http://schemas.openxmlformats.org/officeDocument/2006/relationships/image" Target="../media/image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drive.google.com/file/d/1dTPFG6VOpt9GYJlTWqK38a59ifqBECAB/view?ts=65df5420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5974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Presentation Kilkenny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Programme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9363" y="3398238"/>
            <a:ext cx="14954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13" y="3351388"/>
            <a:ext cx="14954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Activities Overview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11700" y="860125"/>
            <a:ext cx="2886600" cy="8355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Camping Trip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311700" y="1618200"/>
            <a:ext cx="2886600" cy="28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Sept ‘24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2 nights, 3 days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Brandon Hill Campsite and Scouts Den Graiguenamanagh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Kayaking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Hill walks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Campfire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Festival with live Music and much more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2269775" y="71100"/>
            <a:ext cx="15243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“It was such a brilliant way to finish the year”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3972875" y="71100"/>
            <a:ext cx="15468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“The festival on the final night was the highlight for me!”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698475" y="104425"/>
            <a:ext cx="15243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“I feel that the trip brought us so much closer together as a group”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7424075" y="104425"/>
            <a:ext cx="15243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“Seeing the sunrise on top of Mt Brandon was such an </a:t>
            </a:r>
            <a:r>
              <a:rPr b="1" i="1" lang="en-GB" sz="1000">
                <a:solidFill>
                  <a:srgbClr val="FFFFFF"/>
                </a:solidFill>
              </a:rPr>
              <a:t>amazing</a:t>
            </a:r>
            <a:r>
              <a:rPr b="1" i="1" lang="en-GB" sz="1000">
                <a:solidFill>
                  <a:srgbClr val="FFFFFF"/>
                </a:solidFill>
              </a:rPr>
              <a:t> experience!”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3455975" y="973750"/>
            <a:ext cx="5492400" cy="3975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47850"/>
            <a:ext cx="862675" cy="8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">
            <a:off x="3451350" y="973752"/>
            <a:ext cx="2589875" cy="183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">
            <a:off x="5189812" y="923676"/>
            <a:ext cx="1568777" cy="193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1350" y="2712100"/>
            <a:ext cx="2017600" cy="22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2775" y="2473750"/>
            <a:ext cx="1756424" cy="24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1275" y="916200"/>
            <a:ext cx="2277924" cy="19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8950" y="2856926"/>
            <a:ext cx="1806975" cy="209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311700" y="427450"/>
            <a:ext cx="2886600" cy="9600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Carlin</a:t>
            </a:r>
            <a:r>
              <a:rPr lang="en-GB">
                <a:solidFill>
                  <a:schemeClr val="lt1"/>
                </a:solidFill>
              </a:rPr>
              <a:t>gford Adventure Centre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24"/>
          <p:cNvSpPr txBox="1"/>
          <p:nvPr>
            <p:ph idx="1" type="body"/>
          </p:nvPr>
        </p:nvSpPr>
        <p:spPr>
          <a:xfrm>
            <a:off x="311700" y="1618200"/>
            <a:ext cx="2886600" cy="28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20th - 22nd May ‘25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3</a:t>
            </a:r>
            <a:r>
              <a:rPr lang="en-GB"/>
              <a:t> days, 2 nights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Adventure Centre in Carlingford, Co Louth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Full board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Activities include Archery, Kayaking, Pier jumping, rafting, rock climbing, zip-lining, energizers, bush skills, campfire and much more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4"/>
          <p:cNvSpPr/>
          <p:nvPr/>
        </p:nvSpPr>
        <p:spPr>
          <a:xfrm>
            <a:off x="3972875" y="71100"/>
            <a:ext cx="15468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“I got out of my comfort zone and spoke to people I wouldn’t usually talk to!”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5698475" y="104425"/>
            <a:ext cx="15243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“The activities were so much fun and I’d never get the chance to do them again!”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7424075" y="104425"/>
            <a:ext cx="1524300" cy="755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rgbClr val="FFFFFF"/>
                </a:solidFill>
              </a:rPr>
              <a:t>“It was one of the best trips I’ve ever been on!”</a:t>
            </a:r>
            <a:endParaRPr b="1" i="1" sz="1000">
              <a:solidFill>
                <a:srgbClr val="FFFFFF"/>
              </a:solidFill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3455975" y="973750"/>
            <a:ext cx="5492400" cy="3975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47850"/>
            <a:ext cx="862675" cy="8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8714">
            <a:off x="6717751" y="1087275"/>
            <a:ext cx="1558346" cy="103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0792">
            <a:off x="7570726" y="3439650"/>
            <a:ext cx="1402900" cy="146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72507">
            <a:off x="5651037" y="1005875"/>
            <a:ext cx="1339124" cy="13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19983">
            <a:off x="3519425" y="2287650"/>
            <a:ext cx="1402900" cy="146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31931">
            <a:off x="7843338" y="1058450"/>
            <a:ext cx="1333446" cy="12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10675">
            <a:off x="5228064" y="3676813"/>
            <a:ext cx="1333447" cy="12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1931">
            <a:off x="6429363" y="3649900"/>
            <a:ext cx="1333446" cy="12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120803">
            <a:off x="3455977" y="3553976"/>
            <a:ext cx="1851146" cy="123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62861" y="2353067"/>
            <a:ext cx="1646725" cy="109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86625" y="2118525"/>
            <a:ext cx="2031701" cy="15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927194">
            <a:off x="3453480" y="1041798"/>
            <a:ext cx="1989817" cy="132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title"/>
          </p:nvPr>
        </p:nvSpPr>
        <p:spPr>
          <a:xfrm>
            <a:off x="311700" y="372500"/>
            <a:ext cx="3084000" cy="7335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Certified Workshops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Aid Course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Irish School of Excellence - Driver’s 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Barista</a:t>
            </a:r>
            <a:r>
              <a:rPr lang="en-GB"/>
              <a:t> Course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Lift Programme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 txBox="1"/>
          <p:nvPr>
            <p:ph idx="2" type="body"/>
          </p:nvPr>
        </p:nvSpPr>
        <p:spPr>
          <a:xfrm>
            <a:off x="3766200" y="626900"/>
            <a:ext cx="5066100" cy="39417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728" y="600974"/>
            <a:ext cx="2488185" cy="204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300" y="2683325"/>
            <a:ext cx="2361855" cy="19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5700" y="586700"/>
            <a:ext cx="1666026" cy="21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5300" y="566200"/>
            <a:ext cx="1587852" cy="211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">
            <a:off x="7443925" y="2683326"/>
            <a:ext cx="1666025" cy="188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">
            <a:off x="3642275" y="2683324"/>
            <a:ext cx="1666024" cy="19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26"/>
          <p:cNvGraphicFramePr/>
          <p:nvPr/>
        </p:nvGraphicFramePr>
        <p:xfrm>
          <a:off x="434925" y="774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{891011D9-2C17-4620-ACE4-6C0716654B22}</a:tableStyleId>
              </a:tblPr>
              <a:tblGrid>
                <a:gridCol w="2043075"/>
                <a:gridCol w="2094000"/>
                <a:gridCol w="1992150"/>
                <a:gridCol w="2043075"/>
              </a:tblGrid>
              <a:tr h="63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Fota Wildlife Park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Cycle Champions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Work Experience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Taekwondo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lt1"/>
                          </a:solidFill>
                        </a:rPr>
                        <a:t>Ploughing Championships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Forensic Science 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Sci-Fest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SVP Conference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Ice Skating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Women in Technology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Tayto Park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Retreat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Mini Med Programme 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Architects Workshop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GAA Coaching Course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Interview Prep and Interviews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Lift Programme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Subject Option Talks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Law Trip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Comedy Show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</a:rPr>
                        <a:t>Careers Fair</a:t>
                      </a:r>
                      <a:endParaRPr b="1"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Comedy Show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</a:rPr>
                        <a:t>Tag Rugby</a:t>
                      </a:r>
                      <a:endParaRPr b="1"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Christmas Wreath Making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French Delf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KASA Workshop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55B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Musical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Make-up Course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sp>
        <p:nvSpPr>
          <p:cNvPr id="214" name="Google Shape;214;p26"/>
          <p:cNvSpPr txBox="1"/>
          <p:nvPr/>
        </p:nvSpPr>
        <p:spPr>
          <a:xfrm>
            <a:off x="1187325" y="159425"/>
            <a:ext cx="68676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</a:rPr>
              <a:t>Other Transition Year Activities 2023/2024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4725" y="102425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COMMUNITY COACHING/ VOLUNTEERING</a:t>
            </a:r>
            <a:endParaRPr/>
          </a:p>
        </p:txBody>
      </p:sp>
      <p:sp>
        <p:nvSpPr>
          <p:cNvPr id="221" name="Google Shape;221;p27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7"/>
          <p:cNvSpPr txBox="1"/>
          <p:nvPr>
            <p:ph idx="2" type="body"/>
          </p:nvPr>
        </p:nvSpPr>
        <p:spPr>
          <a:xfrm>
            <a:off x="4939500" y="978350"/>
            <a:ext cx="3837000" cy="344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Cycle champions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VAI primary schools coaching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Weightlifting Ireland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Rowing Ireland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GAA Future Leaders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Green Schools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 Vincent De Paul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Peer pals </a:t>
            </a:r>
            <a:r>
              <a:rPr lang="en-GB"/>
              <a:t>leadership</a:t>
            </a:r>
            <a:r>
              <a:rPr lang="en-GB"/>
              <a:t> programme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Older adult exercise classes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KRSP - Supported swim lessons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Science week, Maths week etc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Experience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type="title"/>
          </p:nvPr>
        </p:nvSpPr>
        <p:spPr>
          <a:xfrm>
            <a:off x="265500" y="-41060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Experience</a:t>
            </a:r>
            <a:endParaRPr/>
          </a:p>
        </p:txBody>
      </p:sp>
      <p:sp>
        <p:nvSpPr>
          <p:cNvPr id="233" name="Google Shape;233;p29"/>
          <p:cNvSpPr txBox="1"/>
          <p:nvPr>
            <p:ph idx="2" type="body"/>
          </p:nvPr>
        </p:nvSpPr>
        <p:spPr>
          <a:xfrm>
            <a:off x="4923225" y="327700"/>
            <a:ext cx="3837000" cy="40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Aims: </a:t>
            </a:r>
            <a:endParaRPr b="1" sz="16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GB" sz="1200">
                <a:solidFill>
                  <a:srgbClr val="000000"/>
                </a:solidFill>
              </a:rPr>
              <a:t>Students should sample a variety of actual, real-life working environments.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GB" sz="1200">
                <a:solidFill>
                  <a:srgbClr val="000000"/>
                </a:solidFill>
              </a:rPr>
              <a:t>Students should benefit from the guidance and mentoring of those who hold full time employment in the workplace.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GB" sz="1200">
                <a:solidFill>
                  <a:srgbClr val="000000"/>
                </a:solidFill>
              </a:rPr>
              <a:t>Work Experience should help students make an informed decision regarding subject choices in light of a future career.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200"/>
              <a:buAutoNum type="arabicPeriod"/>
            </a:pPr>
            <a:r>
              <a:rPr lang="en-GB" sz="1200">
                <a:solidFill>
                  <a:srgbClr val="000000"/>
                </a:solidFill>
              </a:rPr>
              <a:t>Students should improve communication, life and social skills while in the process of acquiring work experience, in addition to the placement itself. </a:t>
            </a:r>
            <a:endParaRPr sz="1200"/>
          </a:p>
        </p:txBody>
      </p:sp>
      <p:sp>
        <p:nvSpPr>
          <p:cNvPr id="234" name="Google Shape;234;p29"/>
          <p:cNvSpPr txBox="1"/>
          <p:nvPr>
            <p:ph idx="1" type="subTitle"/>
          </p:nvPr>
        </p:nvSpPr>
        <p:spPr>
          <a:xfrm>
            <a:off x="224800" y="1326250"/>
            <a:ext cx="4045200" cy="15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400"/>
              <a:t>*Different employer required for each placement*</a:t>
            </a:r>
            <a:endParaRPr i="1" sz="14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400"/>
              <a:t>*Acquiring WE is the responsibility of the student*</a:t>
            </a:r>
            <a:endParaRPr i="1" sz="14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400"/>
              <a:t>*Garda vetting*</a:t>
            </a:r>
            <a:endParaRPr i="1" sz="14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 sz="1400"/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345900"/>
            <a:ext cx="862675" cy="68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9"/>
          <p:cNvCxnSpPr/>
          <p:nvPr/>
        </p:nvCxnSpPr>
        <p:spPr>
          <a:xfrm>
            <a:off x="622350" y="3225325"/>
            <a:ext cx="3445500" cy="72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237" name="Google Shape;237;p29"/>
          <p:cNvGraphicFramePr/>
          <p:nvPr/>
        </p:nvGraphicFramePr>
        <p:xfrm>
          <a:off x="112313" y="144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{891011D9-2C17-4620-ACE4-6C0716654B22}</a:tableStyleId>
              </a:tblPr>
              <a:tblGrid>
                <a:gridCol w="1169025"/>
                <a:gridCol w="278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55B54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Block</a:t>
                      </a:r>
                      <a:endParaRPr b="1">
                        <a:solidFill>
                          <a:srgbClr val="155B54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55B54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Date</a:t>
                      </a:r>
                      <a:endParaRPr b="1">
                        <a:solidFill>
                          <a:srgbClr val="155B54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1</a:t>
                      </a:r>
                      <a:endParaRPr b="1">
                        <a:solidFill>
                          <a:srgbClr val="FFFFFF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October</a:t>
                      </a:r>
                      <a:endParaRPr b="1">
                        <a:solidFill>
                          <a:srgbClr val="FFFFFF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2</a:t>
                      </a:r>
                      <a:endParaRPr b="1">
                        <a:solidFill>
                          <a:srgbClr val="FFFFFF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March</a:t>
                      </a:r>
                      <a:endParaRPr b="1">
                        <a:solidFill>
                          <a:srgbClr val="FFFFFF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Work Experience Opportunities</a:t>
            </a:r>
            <a:endParaRPr/>
          </a:p>
        </p:txBody>
      </p:sp>
      <p:sp>
        <p:nvSpPr>
          <p:cNvPr id="243" name="Google Shape;243;p30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 Luke’s Hospital Nursing Day, Pharmacy Day, Physio 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Waterford Regional Hospital - mini med Programme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Clunetech TY Programme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Assessment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Programme</a:t>
            </a:r>
            <a:endParaRPr/>
          </a:p>
        </p:txBody>
      </p:sp>
      <p:sp>
        <p:nvSpPr>
          <p:cNvPr id="72" name="Google Shape;72;p14"/>
          <p:cNvSpPr txBox="1"/>
          <p:nvPr>
            <p:ph idx="2" type="body"/>
          </p:nvPr>
        </p:nvSpPr>
        <p:spPr>
          <a:xfrm>
            <a:off x="4939500" y="203150"/>
            <a:ext cx="3837000" cy="45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One Year Programme taken after Junior Cycle before the two-year Leaving Certificate Programme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Designed to act as a bridge between J.C. &amp; L.C. programmes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Optional for students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Programme is designed by the school to suit the needs &amp; interests of its students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No State Examination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Assessment is carried out on an ongoing basis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Ran by a Core Team</a:t>
            </a:r>
            <a:endParaRPr sz="150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Assessment</a:t>
            </a:r>
            <a:endParaRPr/>
          </a:p>
        </p:txBody>
      </p:sp>
      <p:sp>
        <p:nvSpPr>
          <p:cNvPr id="255" name="Google Shape;255;p32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Continuous</a:t>
            </a:r>
            <a:r>
              <a:rPr lang="en-GB"/>
              <a:t> Assessment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Formative Assessment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Summative Assessment</a:t>
            </a:r>
            <a:endParaRPr/>
          </a:p>
        </p:txBody>
      </p:sp>
      <p:sp>
        <p:nvSpPr>
          <p:cNvPr id="256" name="Google Shape;256;p32"/>
          <p:cNvSpPr txBox="1"/>
          <p:nvPr>
            <p:ph idx="2" type="body"/>
          </p:nvPr>
        </p:nvSpPr>
        <p:spPr>
          <a:xfrm>
            <a:off x="4939500" y="340725"/>
            <a:ext cx="4008900" cy="40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Continuous Assessment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Christmas Report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Timetabled exams in core subjects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Summer Report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Timetabled exams in core subjects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Portfolio of Achievement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Samples of excellence &amp; reflections on experiences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Certs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Photos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Interview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End of year based on participation &amp; experiences gained from the year</a:t>
            </a:r>
            <a:endParaRPr/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Credit System</a:t>
            </a:r>
            <a:endParaRPr/>
          </a:p>
        </p:txBody>
      </p:sp>
      <p:sp>
        <p:nvSpPr>
          <p:cNvPr id="263" name="Google Shape;263;p33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Distinction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Merit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Grade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3"/>
          <p:cNvSpPr txBox="1"/>
          <p:nvPr>
            <p:ph idx="2" type="body"/>
          </p:nvPr>
        </p:nvSpPr>
        <p:spPr>
          <a:xfrm>
            <a:off x="4939500" y="340725"/>
            <a:ext cx="4008900" cy="40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Credits will be awarded in each subject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Credits will also be awarded for Attendance, Punctuality, Eportfolio and Interview</a:t>
            </a:r>
            <a:endParaRPr/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0" y="0"/>
            <a:ext cx="9144000" cy="50907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525" y="0"/>
            <a:ext cx="6289625" cy="50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Programme Fees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>
            <p:ph type="title"/>
          </p:nvPr>
        </p:nvSpPr>
        <p:spPr>
          <a:xfrm>
            <a:off x="0" y="0"/>
            <a:ext cx="9080400" cy="10491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TY Programme Fee (not including Carlingford Trip) </a:t>
            </a:r>
            <a:r>
              <a:rPr b="1"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lang="en-GB" sz="3100">
                <a:solidFill>
                  <a:srgbClr val="FFFFFF"/>
                </a:solidFill>
              </a:rPr>
              <a:t>3</a:t>
            </a:r>
            <a:r>
              <a:rPr lang="en-GB">
                <a:solidFill>
                  <a:srgbClr val="FFFFFF"/>
                </a:solidFill>
              </a:rPr>
              <a:t>50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solidFill>
                  <a:srgbClr val="FFFFFF"/>
                </a:solidFill>
              </a:rPr>
              <a:t>Sample of Activities</a:t>
            </a:r>
            <a:endParaRPr sz="2200" u="sng">
              <a:solidFill>
                <a:srgbClr val="FFFFFF"/>
              </a:solidFill>
            </a:endParaRPr>
          </a:p>
        </p:txBody>
      </p:sp>
      <p:sp>
        <p:nvSpPr>
          <p:cNvPr id="283" name="Google Shape;283;p36"/>
          <p:cNvSpPr txBox="1"/>
          <p:nvPr>
            <p:ph idx="4294967295" type="subTitle"/>
          </p:nvPr>
        </p:nvSpPr>
        <p:spPr>
          <a:xfrm>
            <a:off x="121800" y="2921400"/>
            <a:ext cx="41889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55B54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55B5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3400"/>
          </a:p>
        </p:txBody>
      </p:sp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7725" y="3736825"/>
            <a:ext cx="862675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>
            <p:ph idx="2" type="body"/>
          </p:nvPr>
        </p:nvSpPr>
        <p:spPr>
          <a:xfrm>
            <a:off x="4311600" y="4632475"/>
            <a:ext cx="45207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Additional Activities = Additional Cost</a:t>
            </a:r>
            <a:endParaRPr/>
          </a:p>
        </p:txBody>
      </p:sp>
      <p:pic>
        <p:nvPicPr>
          <p:cNvPr id="287" name="Google Shape;28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50" y="1379488"/>
            <a:ext cx="3226012" cy="32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000" y="1379500"/>
            <a:ext cx="3601326" cy="27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 Payment</a:t>
            </a:r>
            <a:endParaRPr/>
          </a:p>
        </p:txBody>
      </p:sp>
      <p:sp>
        <p:nvSpPr>
          <p:cNvPr id="294" name="Google Shape;294;p37"/>
          <p:cNvSpPr txBox="1"/>
          <p:nvPr>
            <p:ph idx="1" type="subTitle"/>
          </p:nvPr>
        </p:nvSpPr>
        <p:spPr>
          <a:xfrm>
            <a:off x="265500" y="29976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Installments</a:t>
            </a:r>
            <a:endParaRPr/>
          </a:p>
        </p:txBody>
      </p:sp>
      <p:sp>
        <p:nvSpPr>
          <p:cNvPr id="295" name="Google Shape;295;p37"/>
          <p:cNvSpPr txBox="1"/>
          <p:nvPr>
            <p:ph idx="2" type="body"/>
          </p:nvPr>
        </p:nvSpPr>
        <p:spPr>
          <a:xfrm>
            <a:off x="4980700" y="3111900"/>
            <a:ext cx="3795900" cy="164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</p:txBody>
      </p:sp>
      <p:graphicFrame>
        <p:nvGraphicFramePr>
          <p:cNvPr id="296" name="Google Shape;296;p37"/>
          <p:cNvGraphicFramePr/>
          <p:nvPr/>
        </p:nvGraphicFramePr>
        <p:xfrm>
          <a:off x="4768488" y="107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{891011D9-2C17-4620-ACE4-6C0716654B22}</a:tableStyleId>
              </a:tblPr>
              <a:tblGrid>
                <a:gridCol w="1406775"/>
                <a:gridCol w="1878900"/>
                <a:gridCol w="934650"/>
              </a:tblGrid>
              <a:tr h="61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Payment Collection 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Payment 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Date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</a:rPr>
                        <a:t>Payment Amount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55B54"/>
                    </a:solidFill>
                  </a:tcPr>
                </a:tc>
              </a:tr>
              <a:tr h="600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Deposit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Fri 10th May ‘24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€200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00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Final </a:t>
                      </a:r>
                      <a:r>
                        <a:rPr b="1" lang="en-GB">
                          <a:solidFill>
                            <a:srgbClr val="7F2090"/>
                          </a:solidFill>
                        </a:rPr>
                        <a:t>Installment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Aug ‘</a:t>
                      </a:r>
                      <a:r>
                        <a:rPr b="1" lang="en-GB">
                          <a:solidFill>
                            <a:srgbClr val="7F2090"/>
                          </a:solidFill>
                        </a:rPr>
                        <a:t>24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€150</a:t>
                      </a:r>
                      <a:endParaRPr b="1">
                        <a:solidFill>
                          <a:srgbClr val="7F209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350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Carlingford Trip Fee</a:t>
            </a:r>
            <a:endParaRPr/>
          </a:p>
        </p:txBody>
      </p:sp>
      <p:sp>
        <p:nvSpPr>
          <p:cNvPr id="303" name="Google Shape;303;p38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payment paid by end of January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Payment Collection 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Payment 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Date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Payment Amount</a:t>
            </a:r>
            <a:endParaRPr/>
          </a:p>
        </p:txBody>
      </p:sp>
      <p:graphicFrame>
        <p:nvGraphicFramePr>
          <p:cNvPr id="305" name="Google Shape;305;p38"/>
          <p:cNvGraphicFramePr/>
          <p:nvPr/>
        </p:nvGraphicFramePr>
        <p:xfrm>
          <a:off x="4996575" y="72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{891011D9-2C17-4620-ACE4-6C0716654B22}</a:tableStyleId>
              </a:tblPr>
              <a:tblGrid>
                <a:gridCol w="1449975"/>
                <a:gridCol w="1279000"/>
              </a:tblGrid>
              <a:tr h="885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lt1"/>
                          </a:solidFill>
                        </a:rPr>
                        <a:t>Payment Date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lt1"/>
                          </a:solidFill>
                        </a:rPr>
                        <a:t>Payment Amount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</a:tr>
              <a:tr h="88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61E86"/>
                          </a:solidFill>
                        </a:rPr>
                        <a:t>31st January ‘25</a:t>
                      </a:r>
                      <a:endParaRPr b="1">
                        <a:solidFill>
                          <a:srgbClr val="761E8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7F2090"/>
                          </a:solidFill>
                        </a:rPr>
                        <a:t>€250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97800" y="1168325"/>
            <a:ext cx="4380600" cy="125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/>
              <a:t>Acceptance </a:t>
            </a:r>
            <a:endParaRPr sz="5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/>
              <a:t>Criteria</a:t>
            </a:r>
            <a:endParaRPr sz="5600"/>
          </a:p>
        </p:txBody>
      </p:sp>
      <p:sp>
        <p:nvSpPr>
          <p:cNvPr id="311" name="Google Shape;311;p3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Acceptance is at the discretion of Management. </a:t>
            </a:r>
            <a:endParaRPr b="1" i="1"/>
          </a:p>
        </p:txBody>
      </p:sp>
      <p:sp>
        <p:nvSpPr>
          <p:cNvPr id="312" name="Google Shape;312;p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Attendance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Behaviour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Application to previous studies (1st, 2nd &amp; 3rd Year)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APPLY...</a:t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4325" y="3594450"/>
            <a:ext cx="1195550" cy="12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 txBox="1"/>
          <p:nvPr/>
        </p:nvSpPr>
        <p:spPr>
          <a:xfrm>
            <a:off x="4519750" y="313500"/>
            <a:ext cx="4420200" cy="27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-GB">
                <a:latin typeface="Source Code Pro"/>
                <a:ea typeface="Source Code Pro"/>
                <a:cs typeface="Source Code Pro"/>
                <a:sym typeface="Source Code Pro"/>
              </a:rPr>
              <a:t>A form will be </a:t>
            </a:r>
            <a:r>
              <a:rPr lang="en-GB">
                <a:latin typeface="Source Code Pro"/>
                <a:ea typeface="Source Code Pro"/>
                <a:cs typeface="Source Code Pro"/>
                <a:sym typeface="Source Code Pro"/>
              </a:rPr>
              <a:t>distributed</a:t>
            </a:r>
            <a:r>
              <a:rPr lang="en-GB">
                <a:latin typeface="Source Code Pro"/>
                <a:ea typeface="Source Code Pro"/>
                <a:cs typeface="Source Code Pro"/>
                <a:sym typeface="Source Code Pro"/>
              </a:rPr>
              <a:t> in class that must be completed and handed into the school office.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182875" y="124925"/>
            <a:ext cx="4336800" cy="4105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975" y="124925"/>
            <a:ext cx="22147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875" y="2754475"/>
            <a:ext cx="2403574" cy="147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586447" y="2766261"/>
            <a:ext cx="1933304" cy="144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 rotWithShape="1">
          <a:blip r:embed="rId7">
            <a:alphaModFix/>
          </a:blip>
          <a:srcRect b="8739" l="-12340" r="12339" t="-8740"/>
          <a:stretch/>
        </p:blipFill>
        <p:spPr>
          <a:xfrm>
            <a:off x="1858442" y="1528000"/>
            <a:ext cx="1107071" cy="147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4800" y="1677488"/>
            <a:ext cx="1614876" cy="132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2875" y="124925"/>
            <a:ext cx="2122100" cy="262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1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let’s listen to the opinion of a former TY student...</a:t>
            </a:r>
            <a:endParaRPr/>
          </a:p>
        </p:txBody>
      </p:sp>
      <p:pic>
        <p:nvPicPr>
          <p:cNvPr id="333" name="Google Shape;3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575" y="3590925"/>
            <a:ext cx="14954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954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3450" r="-5543" t="0"/>
          <a:stretch/>
        </p:blipFill>
        <p:spPr>
          <a:xfrm>
            <a:off x="762000" y="287450"/>
            <a:ext cx="8056900" cy="46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2" title="VID_20230222_09411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some of our current  TY students...</a:t>
            </a:r>
            <a:endParaRPr/>
          </a:p>
        </p:txBody>
      </p:sp>
      <p:pic>
        <p:nvPicPr>
          <p:cNvPr id="347" name="Google Shape;3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575" y="3590925"/>
            <a:ext cx="14954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954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https://drive.google.com/file/d/1dTPFG6VOpt9GYJlTWqK38a59ifqBECAB/view?ts=65df5420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Questions?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FOR LISTENING!</a:t>
            </a:r>
            <a:endParaRPr/>
          </a:p>
        </p:txBody>
      </p:sp>
      <p:pic>
        <p:nvPicPr>
          <p:cNvPr id="364" name="Google Shape;36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250" y="3882325"/>
            <a:ext cx="1214750" cy="12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4750" cy="12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490250" y="528900"/>
            <a:ext cx="8125800" cy="428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Mission Statement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200">
                <a:solidFill>
                  <a:srgbClr val="FFFFFF"/>
                </a:solidFill>
              </a:rPr>
              <a:t>“to promote the personal, social, educational and vocational development of pupils and to prepare them for their role as autonomous, participative and responsible members of society”</a:t>
            </a:r>
            <a:endParaRPr i="1" sz="22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(The Department of Education Transition Year Guidelines, 1995)</a:t>
            </a:r>
            <a:endParaRPr i="1"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013" y="213488"/>
            <a:ext cx="14954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377" y="1065350"/>
            <a:ext cx="5986373" cy="37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035225" y="248100"/>
            <a:ext cx="72255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E1165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 Programme Structure</a:t>
            </a:r>
            <a:endParaRPr b="1" sz="4000">
              <a:solidFill>
                <a:srgbClr val="E1165A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SUBJECTS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Subjects</a:t>
            </a:r>
            <a:endParaRPr/>
          </a:p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Programme</a:t>
            </a:r>
            <a:endParaRPr/>
          </a:p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5275209" y="821103"/>
            <a:ext cx="3501300" cy="35013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19"/>
          <p:cNvGrpSpPr/>
          <p:nvPr/>
        </p:nvGrpSpPr>
        <p:grpSpPr>
          <a:xfrm>
            <a:off x="5902276" y="455102"/>
            <a:ext cx="2166000" cy="2166000"/>
            <a:chOff x="3611776" y="414352"/>
            <a:chExt cx="2166000" cy="2166000"/>
          </a:xfrm>
        </p:grpSpPr>
        <p:sp>
          <p:nvSpPr>
            <p:cNvPr id="107" name="Google Shape;107;p19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9"/>
            <p:cNvSpPr txBox="1"/>
            <p:nvPr/>
          </p:nvSpPr>
          <p:spPr>
            <a:xfrm>
              <a:off x="3967550" y="538000"/>
              <a:ext cx="1496100" cy="14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Irish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English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Maths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French/Spanish</a:t>
              </a: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9" name="Google Shape;109;p19"/>
          <p:cNvGrpSpPr/>
          <p:nvPr/>
        </p:nvGrpSpPr>
        <p:grpSpPr>
          <a:xfrm>
            <a:off x="6806133" y="2100889"/>
            <a:ext cx="2166000" cy="2166000"/>
            <a:chOff x="4562258" y="2032864"/>
            <a:chExt cx="2166000" cy="2166000"/>
          </a:xfrm>
        </p:grpSpPr>
        <p:sp>
          <p:nvSpPr>
            <p:cNvPr id="110" name="Google Shape;110;p19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9"/>
            <p:cNvSpPr txBox="1"/>
            <p:nvPr/>
          </p:nvSpPr>
          <p:spPr>
            <a:xfrm>
              <a:off x="4868875" y="2472325"/>
              <a:ext cx="1823400" cy="13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Religion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Information Technology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2" name="Google Shape;112;p19"/>
          <p:cNvGrpSpPr/>
          <p:nvPr/>
        </p:nvGrpSpPr>
        <p:grpSpPr>
          <a:xfrm>
            <a:off x="4879301" y="2016564"/>
            <a:ext cx="2166000" cy="2166000"/>
            <a:chOff x="2702876" y="2032864"/>
            <a:chExt cx="2166000" cy="2166000"/>
          </a:xfrm>
        </p:grpSpPr>
        <p:sp>
          <p:nvSpPr>
            <p:cNvPr id="113" name="Google Shape;113;p19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9"/>
            <p:cNvSpPr txBox="1"/>
            <p:nvPr/>
          </p:nvSpPr>
          <p:spPr>
            <a:xfrm>
              <a:off x="2814600" y="2708060"/>
              <a:ext cx="1496100" cy="107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Tutor Group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SPHE/Career Guidance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5" name="Google Shape;115;p19"/>
          <p:cNvSpPr/>
          <p:nvPr/>
        </p:nvSpPr>
        <p:spPr>
          <a:xfrm>
            <a:off x="6446180" y="1823966"/>
            <a:ext cx="1225800" cy="12258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2478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265500" y="595050"/>
            <a:ext cx="4045200" cy="22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L.C. Subject Sampling</a:t>
            </a:r>
            <a:r>
              <a:rPr lang="en-GB"/>
              <a:t> Subjects</a:t>
            </a:r>
            <a:endParaRPr/>
          </a:p>
        </p:txBody>
      </p:sp>
      <p:sp>
        <p:nvSpPr>
          <p:cNvPr id="122" name="Google Shape;122;p20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Programme</a:t>
            </a:r>
            <a:endParaRPr/>
          </a:p>
        </p:txBody>
      </p:sp>
      <p:sp>
        <p:nvSpPr>
          <p:cNvPr id="123" name="Google Shape;123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5107359" y="724203"/>
            <a:ext cx="3501300" cy="35013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20"/>
          <p:cNvGrpSpPr/>
          <p:nvPr/>
        </p:nvGrpSpPr>
        <p:grpSpPr>
          <a:xfrm>
            <a:off x="6706033" y="2147364"/>
            <a:ext cx="2166000" cy="2166000"/>
            <a:chOff x="4562258" y="2032864"/>
            <a:chExt cx="2166000" cy="2166000"/>
          </a:xfrm>
        </p:grpSpPr>
        <p:sp>
          <p:nvSpPr>
            <p:cNvPr id="126" name="Google Shape;126;p20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 txBox="1"/>
            <p:nvPr/>
          </p:nvSpPr>
          <p:spPr>
            <a:xfrm>
              <a:off x="5079850" y="2673250"/>
              <a:ext cx="1496100" cy="10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Business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Economics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Accounting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Enterprise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" name="Google Shape;128;p20"/>
          <p:cNvGrpSpPr/>
          <p:nvPr/>
        </p:nvGrpSpPr>
        <p:grpSpPr>
          <a:xfrm>
            <a:off x="4724401" y="2147364"/>
            <a:ext cx="2166000" cy="2166000"/>
            <a:chOff x="2702876" y="2032864"/>
            <a:chExt cx="2166000" cy="2166000"/>
          </a:xfrm>
        </p:grpSpPr>
        <p:sp>
          <p:nvSpPr>
            <p:cNvPr id="129" name="Google Shape;129;p20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0"/>
            <p:cNvSpPr txBox="1"/>
            <p:nvPr/>
          </p:nvSpPr>
          <p:spPr>
            <a:xfrm>
              <a:off x="2855275" y="2753350"/>
              <a:ext cx="1496100" cy="10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Home Economics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Art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Music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History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Geography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20"/>
          <p:cNvGrpSpPr/>
          <p:nvPr/>
        </p:nvGrpSpPr>
        <p:grpSpPr>
          <a:xfrm>
            <a:off x="5775001" y="357302"/>
            <a:ext cx="2166000" cy="2166000"/>
            <a:chOff x="3611776" y="414352"/>
            <a:chExt cx="2166000" cy="2166000"/>
          </a:xfrm>
        </p:grpSpPr>
        <p:sp>
          <p:nvSpPr>
            <p:cNvPr id="132" name="Google Shape;132;p20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0"/>
            <p:cNvSpPr txBox="1"/>
            <p:nvPr/>
          </p:nvSpPr>
          <p:spPr>
            <a:xfrm>
              <a:off x="3799575" y="896650"/>
              <a:ext cx="1790400" cy="7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Chemistry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Biology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Physics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Agricultural Science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Physical Education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4" name="Google Shape;134;p20"/>
          <p:cNvSpPr/>
          <p:nvPr/>
        </p:nvSpPr>
        <p:spPr>
          <a:xfrm>
            <a:off x="6179580" y="1823966"/>
            <a:ext cx="1225800" cy="12258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6960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65500" y="595050"/>
            <a:ext cx="4045200" cy="22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Modules</a:t>
            </a:r>
            <a:endParaRPr/>
          </a:p>
        </p:txBody>
      </p:sp>
      <p:sp>
        <p:nvSpPr>
          <p:cNvPr id="141" name="Google Shape;141;p2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 Year Programme</a:t>
            </a:r>
            <a:endParaRPr/>
          </a:p>
        </p:txBody>
      </p:sp>
      <p:sp>
        <p:nvSpPr>
          <p:cNvPr id="142" name="Google Shape;142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 txBox="1"/>
          <p:nvPr/>
        </p:nvSpPr>
        <p:spPr>
          <a:xfrm>
            <a:off x="7223625" y="2787750"/>
            <a:ext cx="14961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usiness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Economics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Accounting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Applied Maths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>
            <a:off x="6695586" y="1039047"/>
            <a:ext cx="2262807" cy="2497894"/>
            <a:chOff x="4303290" y="1676962"/>
            <a:chExt cx="1854000" cy="1854000"/>
          </a:xfrm>
        </p:grpSpPr>
        <p:sp>
          <p:nvSpPr>
            <p:cNvPr id="145" name="Google Shape;145;p21"/>
            <p:cNvSpPr/>
            <p:nvPr/>
          </p:nvSpPr>
          <p:spPr>
            <a:xfrm>
              <a:off x="4303290" y="1676962"/>
              <a:ext cx="1854000" cy="1854000"/>
            </a:xfrm>
            <a:prstGeom prst="ellipse">
              <a:avLst/>
            </a:prstGeom>
            <a:solidFill>
              <a:srgbClr val="9225A5"/>
            </a:solidFill>
            <a:ln cap="flat" cmpd="sng" w="28575">
              <a:solidFill>
                <a:srgbClr val="D686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1"/>
            <p:cNvSpPr txBox="1"/>
            <p:nvPr/>
          </p:nvSpPr>
          <p:spPr>
            <a:xfrm>
              <a:off x="4642184" y="2125850"/>
              <a:ext cx="1413300" cy="80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GAA Future Leaders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Debating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Mini Company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Digital Media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Computer Science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7" name="Google Shape;147;p21"/>
          <p:cNvGrpSpPr/>
          <p:nvPr/>
        </p:nvGrpSpPr>
        <p:grpSpPr>
          <a:xfrm>
            <a:off x="4563408" y="999645"/>
            <a:ext cx="2537755" cy="2499192"/>
            <a:chOff x="2986712" y="1676962"/>
            <a:chExt cx="1854000" cy="1854000"/>
          </a:xfrm>
        </p:grpSpPr>
        <p:sp>
          <p:nvSpPr>
            <p:cNvPr id="148" name="Google Shape;148;p21"/>
            <p:cNvSpPr/>
            <p:nvPr/>
          </p:nvSpPr>
          <p:spPr>
            <a:xfrm>
              <a:off x="2986712" y="1676962"/>
              <a:ext cx="1854000" cy="1854000"/>
            </a:xfrm>
            <a:prstGeom prst="ellipse">
              <a:avLst/>
            </a:prstGeom>
            <a:solidFill>
              <a:srgbClr val="761E86"/>
            </a:solidFill>
            <a:ln cap="flat" cmpd="sng" w="28575">
              <a:solidFill>
                <a:srgbClr val="D686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1"/>
            <p:cNvSpPr txBox="1"/>
            <p:nvPr/>
          </p:nvSpPr>
          <p:spPr>
            <a:xfrm>
              <a:off x="3263012" y="2165634"/>
              <a:ext cx="1301400" cy="8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Junk Kouture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Podcasting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Public Access to Law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Coding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Politics 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875" y="4137050"/>
            <a:ext cx="862675" cy="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